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8" r:id="rId4"/>
    <p:sldMasterId id="2147483712" r:id="rId5"/>
    <p:sldMasterId id="2147483724" r:id="rId6"/>
  </p:sldMasterIdLst>
  <p:sldIdLst>
    <p:sldId id="257" r:id="rId7"/>
    <p:sldId id="258" r:id="rId8"/>
    <p:sldId id="270" r:id="rId9"/>
    <p:sldId id="261" r:id="rId10"/>
    <p:sldId id="263" r:id="rId11"/>
    <p:sldId id="264" r:id="rId12"/>
    <p:sldId id="265" r:id="rId13"/>
    <p:sldId id="267" r:id="rId14"/>
    <p:sldId id="268" r:id="rId15"/>
    <p:sldId id="269" r:id="rId16"/>
    <p:sldId id="278" r:id="rId17"/>
    <p:sldId id="273" r:id="rId18"/>
    <p:sldId id="279" r:id="rId19"/>
    <p:sldId id="262" r:id="rId20"/>
    <p:sldId id="277" r:id="rId21"/>
    <p:sldId id="259" r:id="rId22"/>
    <p:sldId id="281" r:id="rId23"/>
    <p:sldId id="280" r:id="rId24"/>
    <p:sldId id="282" r:id="rId25"/>
    <p:sldId id="275" r:id="rId26"/>
    <p:sldId id="276" r:id="rId27"/>
    <p:sldId id="272" r:id="rId28"/>
    <p:sldId id="293" r:id="rId29"/>
    <p:sldId id="294" r:id="rId30"/>
    <p:sldId id="283" r:id="rId31"/>
    <p:sldId id="284" r:id="rId32"/>
    <p:sldId id="285" r:id="rId33"/>
    <p:sldId id="286" r:id="rId34"/>
    <p:sldId id="299" r:id="rId35"/>
    <p:sldId id="300" r:id="rId36"/>
    <p:sldId id="288" r:id="rId37"/>
    <p:sldId id="289" r:id="rId38"/>
    <p:sldId id="301" r:id="rId39"/>
    <p:sldId id="298" r:id="rId40"/>
    <p:sldId id="297" r:id="rId41"/>
    <p:sldId id="290" r:id="rId42"/>
    <p:sldId id="291" r:id="rId43"/>
    <p:sldId id="292" r:id="rId44"/>
    <p:sldId id="302" r:id="rId45"/>
    <p:sldId id="305" r:id="rId46"/>
    <p:sldId id="306" r:id="rId47"/>
    <p:sldId id="308" r:id="rId48"/>
    <p:sldId id="309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06" autoAdjust="0"/>
    <p:restoredTop sz="94660"/>
  </p:normalViewPr>
  <p:slideViewPr>
    <p:cSldViewPr>
      <p:cViewPr varScale="1">
        <p:scale>
          <a:sx n="88" d="100"/>
          <a:sy n="88" d="100"/>
        </p:scale>
        <p:origin x="-16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9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16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80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008E-2B58-41C4-BDAB-FEDD8102C963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167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E9C65E-FEAA-42E9-A8D4-AB6197097F80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2BB1F-8CB9-45D4-AD01-7D525115233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16012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F3C8D-50E1-4377-8092-D7FFA6320CA4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B8719-2823-4FCF-A1FF-CAD5B2A0523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8962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1D8D94-D3C5-4820-9C42-CDAD4CDBDA2B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C1538-3859-4EC9-99C9-CC092B3D959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1187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B777F-504A-4B1A-9771-3CD1CA1CBD67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3ABE8-79CC-4EA4-8743-BED64EC492F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0726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3A3CB7-F05A-45F2-9545-EE77F0661A39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93D53-7B4B-4655-906C-B9A0C46098B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161383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B0DCA7-AAEA-40FB-89FD-6ACA56FDCE11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C46FA-EBBC-4E89-99F9-7AB0E278B92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05177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821ED1-1CCB-4FCA-9EBB-3AF2AB93CBB3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248BD-EAF5-45A7-AB53-AEF0517C511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5603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71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C3E451-8E63-41CA-B0EF-489C354667F7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EF2F4-49E4-4933-A7FC-DD8599D475F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7304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0B581-8B74-4EE6-B62A-D512FEA7C9D6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2B85D-60BE-4B6E-AB04-418435B08FC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80154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CACA61-0758-49CC-A2C6-1EA99FEAB883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CE57A-F9C1-4ABC-AF8E-09B34C276BA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44850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C68C3-069E-426A-A411-ED93576F6AF9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AC13C-C065-4A35-91F1-B7458CC1C91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43117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E9C65E-FEAA-42E9-A8D4-AB6197097F80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2BB1F-8CB9-45D4-AD01-7D5251152337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074506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F3C8D-50E1-4377-8092-D7FFA6320CA4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B8719-2823-4FCF-A1FF-CAD5B2A0523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1891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1D8D94-D3C5-4820-9C42-CDAD4CDBDA2B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C1538-3859-4EC9-99C9-CC092B3D9595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1405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B777F-504A-4B1A-9771-3CD1CA1CBD67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3ABE8-79CC-4EA4-8743-BED64EC492F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768724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3A3CB7-F05A-45F2-9545-EE77F0661A39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93D53-7B4B-4655-906C-B9A0C46098BB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02322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B0DCA7-AAEA-40FB-89FD-6ACA56FDCE11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C46FA-EBBC-4E89-99F9-7AB0E278B92C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2562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1334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821ED1-1CCB-4FCA-9EBB-3AF2AB93CBB3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248BD-EAF5-45A7-AB53-AEF0517C5110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7439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C3E451-8E63-41CA-B0EF-489C354667F7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EF2F4-49E4-4933-A7FC-DD8599D475F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8551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00B581-8B74-4EE6-B62A-D512FEA7C9D6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2B85D-60BE-4B6E-AB04-418435B08FC6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003988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CACA61-0758-49CC-A2C6-1EA99FEAB883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CE57A-F9C1-4ABC-AF8E-09B34C276BA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888732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2C68C3-069E-426A-A411-ED93576F6AF9}" type="datetimeFigureOut">
              <a:rPr lang="en-US"/>
              <a:pPr/>
              <a:t>3/17/2013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AC13C-C065-4A35-91F1-B7458CC1C91D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37974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008E-2B58-41C4-BDAB-FEDD8102C96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59036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289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015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1741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3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453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0153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9423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8421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4538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64112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814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8172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6D96B-5534-46A7-86B0-CB5EEB50F1AB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632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763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0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4049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535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197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2824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0525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837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5621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95910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9664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25109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432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7745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651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0113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017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63594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0713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99010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55263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77280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2307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3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8137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008E-2B58-41C4-BDAB-FEDD8102C963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77846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6D96B-5534-46A7-86B0-CB5EEB50F1AB}" type="slidenum">
              <a:rPr lang="en-N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2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388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84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840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44F378B-D5F9-4685-A807-9284BEB5E018}" type="datetimeFigureOut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3/17/2013</a:t>
            </a:fld>
            <a:endParaRPr lang="en-NZ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31C472-A3A5-43C7-BEFA-E29BE6560B4F}" type="slidenum">
              <a:rPr lang="en-NZ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smtClean="0"/>
          </a:p>
        </p:txBody>
      </p:sp>
    </p:spTree>
    <p:extLst>
      <p:ext uri="{BB962C8B-B14F-4D97-AF65-F5344CB8AC3E}">
        <p14:creationId xmlns:p14="http://schemas.microsoft.com/office/powerpoint/2010/main" val="55408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44F378B-D5F9-4685-A807-9284BEB5E018}" type="datetimeFigureOut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3/17/2013</a:t>
            </a:fld>
            <a:endParaRPr lang="en-NZ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31C472-A3A5-43C7-BEFA-E29BE6560B4F}" type="slidenum">
              <a:rPr lang="en-NZ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NZ" smtClean="0"/>
          </a:p>
        </p:txBody>
      </p:sp>
    </p:spTree>
    <p:extLst>
      <p:ext uri="{BB962C8B-B14F-4D97-AF65-F5344CB8AC3E}">
        <p14:creationId xmlns:p14="http://schemas.microsoft.com/office/powerpoint/2010/main" val="186779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7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98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53F3C-C37C-46E0-A17D-D334A89955C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3/17/2013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CF75E-7075-458B-90AA-4356590621FD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5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7" Type="http://schemas.openxmlformats.org/officeDocument/2006/relationships/image" Target="../media/image37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4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" y="304800"/>
            <a:ext cx="80772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0"/>
              </a:spcAft>
            </a:pPr>
            <a:r>
              <a:rPr lang="en-US" sz="9600" dirty="0" smtClean="0">
                <a:solidFill>
                  <a:srgbClr val="FFFF00"/>
                </a:solidFill>
              </a:rPr>
              <a:t>Lenses</a:t>
            </a:r>
          </a:p>
          <a:p>
            <a:pPr marL="857250" indent="-857250">
              <a:spcAft>
                <a:spcPts val="3000"/>
              </a:spcAft>
              <a:buFont typeface="Arial" pitchFamily="34" charset="0"/>
              <a:buChar char="•"/>
            </a:pPr>
            <a:r>
              <a:rPr lang="en-US" sz="6000" i="1" dirty="0" smtClean="0">
                <a:solidFill>
                  <a:prstClr val="white"/>
                </a:solidFill>
              </a:rPr>
              <a:t>Mirrors = “Reflection”</a:t>
            </a:r>
          </a:p>
          <a:p>
            <a:pPr marL="857250" indent="-857250">
              <a:spcAft>
                <a:spcPts val="3000"/>
              </a:spcAft>
              <a:buFont typeface="Arial" pitchFamily="34" charset="0"/>
              <a:buChar char="•"/>
            </a:pPr>
            <a:r>
              <a:rPr lang="en-US" sz="6000" i="1" dirty="0" smtClean="0">
                <a:solidFill>
                  <a:prstClr val="white"/>
                </a:solidFill>
              </a:rPr>
              <a:t>Lenses = “Refraction”</a:t>
            </a:r>
          </a:p>
        </p:txBody>
      </p:sp>
    </p:spTree>
    <p:extLst>
      <p:ext uri="{BB962C8B-B14F-4D97-AF65-F5344CB8AC3E}">
        <p14:creationId xmlns:p14="http://schemas.microsoft.com/office/powerpoint/2010/main" val="344869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3053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188913"/>
            <a:ext cx="4314825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itle 1"/>
          <p:cNvSpPr txBox="1">
            <a:spLocks/>
          </p:cNvSpPr>
          <p:nvPr/>
        </p:nvSpPr>
        <p:spPr bwMode="auto">
          <a:xfrm>
            <a:off x="4716463" y="3860800"/>
            <a:ext cx="439261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Put the </a:t>
            </a:r>
            <a:r>
              <a:rPr lang="en-NZ" sz="2400" b="1" i="1" smtClean="0">
                <a:solidFill>
                  <a:prstClr val="black"/>
                </a:solidFill>
                <a:latin typeface="Calibri" pitchFamily="34" charset="0"/>
              </a:rPr>
              <a:t>lens</a:t>
            </a: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 down on a newspaper and look through it at the words – what do you see?</a:t>
            </a:r>
            <a:endParaRPr lang="en-NZ" sz="2400" b="1" i="1" smtClean="0">
              <a:solidFill>
                <a:prstClr val="black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z="24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50825" y="3860800"/>
            <a:ext cx="43926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en-NZ" sz="2400" dirty="0">
                <a:solidFill>
                  <a:prstClr val="black"/>
                </a:solidFill>
              </a:rPr>
              <a:t>The </a:t>
            </a:r>
            <a:r>
              <a:rPr lang="en-NZ" sz="2400" b="1" i="1" dirty="0">
                <a:solidFill>
                  <a:prstClr val="black"/>
                </a:solidFill>
              </a:rPr>
              <a:t>lens</a:t>
            </a:r>
            <a:r>
              <a:rPr lang="en-NZ" sz="2400" dirty="0">
                <a:solidFill>
                  <a:prstClr val="black"/>
                </a:solidFill>
              </a:rPr>
              <a:t> feels soft on the outside and hard in the middle</a:t>
            </a:r>
          </a:p>
          <a:p>
            <a:pPr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en-NZ" sz="2400" dirty="0">
                <a:solidFill>
                  <a:prstClr val="black"/>
                </a:solidFill>
              </a:rPr>
              <a:t>Hold the lens up and look through it – what do you see?</a:t>
            </a:r>
          </a:p>
        </p:txBody>
      </p:sp>
    </p:spTree>
    <p:extLst>
      <p:ext uri="{BB962C8B-B14F-4D97-AF65-F5344CB8AC3E}">
        <p14:creationId xmlns:p14="http://schemas.microsoft.com/office/powerpoint/2010/main" val="363172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36" y="990600"/>
            <a:ext cx="7551964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057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85799"/>
            <a:ext cx="7924800" cy="5444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47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28448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133600"/>
            <a:ext cx="5427328" cy="410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56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228600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schemeClr val="bg1"/>
                </a:solidFill>
              </a:rPr>
              <a:t>Concave Lens (diverging)</a:t>
            </a:r>
            <a:endParaRPr lang="en-NZ" sz="60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535176"/>
            <a:ext cx="2133600" cy="463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99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1042"/>
            <a:ext cx="7467600" cy="593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347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86" y="0"/>
            <a:ext cx="91331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924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06019"/>
            <a:ext cx="8077200" cy="488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28600"/>
            <a:ext cx="556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Normal Eye</a:t>
            </a:r>
            <a:endParaRPr lang="en-NZ" sz="4400" b="1" dirty="0"/>
          </a:p>
        </p:txBody>
      </p:sp>
    </p:spTree>
    <p:extLst>
      <p:ext uri="{BB962C8B-B14F-4D97-AF65-F5344CB8AC3E}">
        <p14:creationId xmlns:p14="http://schemas.microsoft.com/office/powerpoint/2010/main" val="57848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67974"/>
            <a:ext cx="6172200" cy="5556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8200" y="967974"/>
            <a:ext cx="7467600" cy="2774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Rectangle 7"/>
          <p:cNvSpPr/>
          <p:nvPr/>
        </p:nvSpPr>
        <p:spPr>
          <a:xfrm>
            <a:off x="762000" y="3746198"/>
            <a:ext cx="7467600" cy="2887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9" name="TextBox 8"/>
          <p:cNvSpPr txBox="1"/>
          <p:nvPr/>
        </p:nvSpPr>
        <p:spPr>
          <a:xfrm>
            <a:off x="457200" y="2286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Myopia (Short sightedness)</a:t>
            </a:r>
            <a:endParaRPr lang="en-NZ" sz="4400" b="1" dirty="0"/>
          </a:p>
        </p:txBody>
      </p:sp>
    </p:spTree>
    <p:extLst>
      <p:ext uri="{BB962C8B-B14F-4D97-AF65-F5344CB8AC3E}">
        <p14:creationId xmlns:p14="http://schemas.microsoft.com/office/powerpoint/2010/main" val="407911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442393"/>
            <a:ext cx="8632556" cy="603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3857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228600"/>
            <a:ext cx="838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schemeClr val="bg1"/>
                </a:solidFill>
              </a:rPr>
              <a:t>Convex Lens (converging)</a:t>
            </a:r>
            <a:endParaRPr lang="en-NZ" sz="6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17721"/>
            <a:ext cx="1981200" cy="5135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771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62660"/>
            <a:ext cx="6477000" cy="679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9066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6981463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673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76200"/>
            <a:ext cx="838200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6000" i="1" dirty="0" smtClean="0">
                <a:solidFill>
                  <a:srgbClr val="FFFF00"/>
                </a:solidFill>
              </a:rPr>
              <a:t>Mirrors</a:t>
            </a:r>
          </a:p>
          <a:p>
            <a:pPr marL="571500" indent="-5715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4000" i="1" u="sng" dirty="0" smtClean="0">
                <a:solidFill>
                  <a:prstClr val="white"/>
                </a:solidFill>
              </a:rPr>
              <a:t>Reflects</a:t>
            </a:r>
            <a:r>
              <a:rPr lang="en-US" sz="4000" i="1" dirty="0" smtClean="0">
                <a:solidFill>
                  <a:prstClr val="white"/>
                </a:solidFill>
              </a:rPr>
              <a:t> light</a:t>
            </a:r>
          </a:p>
          <a:p>
            <a:pPr marL="571500" indent="-5715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4000" i="1" dirty="0" smtClean="0">
                <a:solidFill>
                  <a:prstClr val="white"/>
                </a:solidFill>
              </a:rPr>
              <a:t>Concave mirror = converging mirror</a:t>
            </a:r>
          </a:p>
          <a:p>
            <a:pPr marL="571500" indent="-5715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4000" i="1" dirty="0" smtClean="0">
                <a:solidFill>
                  <a:prstClr val="white"/>
                </a:solidFill>
              </a:rPr>
              <a:t>Convex mirror = diverging mirror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US" sz="6000" i="1" dirty="0" smtClean="0">
                <a:solidFill>
                  <a:srgbClr val="FFFF00"/>
                </a:solidFill>
              </a:rPr>
              <a:t>Lenses </a:t>
            </a:r>
          </a:p>
          <a:p>
            <a:pPr marL="571500" indent="-5715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4000" i="1" u="sng" dirty="0" smtClean="0">
                <a:solidFill>
                  <a:prstClr val="white"/>
                </a:solidFill>
              </a:rPr>
              <a:t>Refracts</a:t>
            </a:r>
            <a:r>
              <a:rPr lang="en-US" sz="4000" i="1" dirty="0" smtClean="0">
                <a:solidFill>
                  <a:prstClr val="white"/>
                </a:solidFill>
              </a:rPr>
              <a:t> light</a:t>
            </a:r>
            <a:endParaRPr lang="en-US" sz="4000" i="1" dirty="0">
              <a:solidFill>
                <a:prstClr val="white"/>
              </a:solidFill>
            </a:endParaRPr>
          </a:p>
          <a:p>
            <a:pPr marL="571500" indent="-5715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4000" i="1" dirty="0">
                <a:solidFill>
                  <a:prstClr val="white"/>
                </a:solidFill>
              </a:rPr>
              <a:t>Concave </a:t>
            </a:r>
            <a:r>
              <a:rPr lang="en-US" sz="4000" i="1" dirty="0" smtClean="0">
                <a:solidFill>
                  <a:prstClr val="white"/>
                </a:solidFill>
              </a:rPr>
              <a:t>lens = diverging lens</a:t>
            </a:r>
            <a:endParaRPr lang="en-US" sz="4000" i="1" dirty="0">
              <a:solidFill>
                <a:prstClr val="white"/>
              </a:solidFill>
            </a:endParaRPr>
          </a:p>
          <a:p>
            <a:pPr marL="571500" indent="-571500">
              <a:spcAft>
                <a:spcPts val="600"/>
              </a:spcAft>
              <a:buFont typeface="Arial" pitchFamily="34" charset="0"/>
              <a:buChar char="•"/>
            </a:pPr>
            <a:r>
              <a:rPr lang="en-US" sz="4000" i="1" dirty="0">
                <a:solidFill>
                  <a:prstClr val="white"/>
                </a:solidFill>
              </a:rPr>
              <a:t>Convex </a:t>
            </a:r>
            <a:r>
              <a:rPr lang="en-US" sz="4000" i="1" dirty="0" smtClean="0">
                <a:solidFill>
                  <a:prstClr val="white"/>
                </a:solidFill>
              </a:rPr>
              <a:t>lens = converging lens</a:t>
            </a:r>
            <a:endParaRPr lang="en-US" sz="40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5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prstClr val="black"/>
                </a:solidFill>
              </a:rPr>
              <a:t>Ray Diagrams</a:t>
            </a:r>
            <a:endParaRPr lang="en-NZ" sz="4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99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83781"/>
            <a:ext cx="81534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4800" b="1" dirty="0" smtClean="0">
                <a:solidFill>
                  <a:prstClr val="black"/>
                </a:solidFill>
              </a:rPr>
              <a:t>The two important rules:</a:t>
            </a:r>
          </a:p>
          <a:p>
            <a:pPr marL="914400" indent="-914400">
              <a:spcAft>
                <a:spcPts val="1800"/>
              </a:spcAft>
              <a:buFontTx/>
              <a:buAutoNum type="arabicPeriod"/>
            </a:pPr>
            <a:r>
              <a:rPr lang="en-US" sz="4800" b="1" dirty="0" smtClean="0">
                <a:solidFill>
                  <a:prstClr val="black"/>
                </a:solidFill>
              </a:rPr>
              <a:t>Parallel to pa </a:t>
            </a:r>
            <a:r>
              <a:rPr lang="en-US" sz="4800" b="1" dirty="0" smtClean="0">
                <a:solidFill>
                  <a:prstClr val="black"/>
                </a:solidFill>
                <a:cs typeface="Calibri"/>
              </a:rPr>
              <a:t>→ Focal point</a:t>
            </a:r>
          </a:p>
          <a:p>
            <a:pPr marL="914400" indent="-914400">
              <a:spcAft>
                <a:spcPts val="1800"/>
              </a:spcAft>
              <a:buFontTx/>
              <a:buAutoNum type="arabicPeriod"/>
            </a:pPr>
            <a:r>
              <a:rPr lang="en-US" sz="4800" b="1" dirty="0" smtClean="0">
                <a:solidFill>
                  <a:prstClr val="black"/>
                </a:solidFill>
                <a:cs typeface="Calibri"/>
              </a:rPr>
              <a:t>Focal point → Parallel to pa</a:t>
            </a:r>
          </a:p>
          <a:p>
            <a:pPr>
              <a:spcAft>
                <a:spcPts val="1800"/>
              </a:spcAft>
            </a:pPr>
            <a:r>
              <a:rPr lang="en-US" sz="3600" b="1" i="1" dirty="0" smtClean="0">
                <a:solidFill>
                  <a:prstClr val="black"/>
                </a:solidFill>
                <a:cs typeface="Calibri"/>
              </a:rPr>
              <a:t>(pa = principal axis, the horizontal line)</a:t>
            </a:r>
            <a:endParaRPr lang="en-NZ" sz="48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94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D:\CH 2013 RESOURCES\2013 PHY201\2013 WAVES\Lenses Ray diagram pics\u14l5da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787787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16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CH 2013 RESOURCES\2013 PHY201\2013 WAVES\Lenses Ray diagram pics\u14l5da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38200"/>
            <a:ext cx="7772400" cy="503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3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CH 2013 RESOURCES\2013 PHY201\2013 WAVES\Lenses Ray diagram pics\u14l5da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1586"/>
            <a:ext cx="7924800" cy="513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6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CH 2013 RESOURCES\2013 PHY201\2013 WAVES\Lenses Ray diagram pics\u14l5da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57168"/>
            <a:ext cx="7848600" cy="508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0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655376"/>
            <a:ext cx="6248400" cy="6202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671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718357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98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09600"/>
            <a:ext cx="7048500" cy="575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261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CH 2013 RESOURCES\2013 PHY201\2013 WAVES\Lenses Ray diagram pics\u14l5da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"/>
            <a:ext cx="6705600" cy="602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0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CH 2013 RESOURCES\2013 PHY201\2013 WAVES\Lenses Ray diagram pics\u14l5da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76200"/>
            <a:ext cx="6629400" cy="651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24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Convex (Converging) Lens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617635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2F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2F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2F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425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CH 2013 RESOURCES\2013 PHY201\2013 WAVES\Lenses Ray diagram pics\u14l5db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048" y="1"/>
            <a:ext cx="4757352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D:\CH 2013 RESOURCES\2013 PHY201\2013 WAVES\Lenses Ray diagram pics\u14l5db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357" y="5275718"/>
            <a:ext cx="2262880" cy="120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D:\CH 2013 RESOURCES\2013 PHY201\2013 WAVES\Lenses Ray diagram pics\u14l5db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52613"/>
            <a:ext cx="2458437" cy="124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D:\CH 2013 RESOURCES\2013 PHY201\2013 WAVES\Lenses Ray diagram pics\u14l5db3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837" y="3276600"/>
            <a:ext cx="2430500" cy="124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D:\CH 2013 RESOURCES\2013 PHY201\2013 WAVES\Lenses Ray diagram pics\u14l5db4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37" y="3251360"/>
            <a:ext cx="2667964" cy="139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D:\CH 2013 RESOURCES\2013 PHY201\2013 WAVES\Lenses Ray diagram pics\u14l5db5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437" y="5029200"/>
            <a:ext cx="2514311" cy="143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8922" y="2667000"/>
            <a:ext cx="66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1.</a:t>
            </a:r>
            <a:endParaRPr lang="en-NZ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2667000"/>
            <a:ext cx="66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2.</a:t>
            </a:r>
            <a:endParaRPr lang="en-NZ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2667000"/>
            <a:ext cx="66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3.</a:t>
            </a:r>
            <a:endParaRPr lang="en-NZ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371600" y="4763869"/>
            <a:ext cx="66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4.</a:t>
            </a:r>
            <a:endParaRPr lang="en-NZ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88522" y="4763869"/>
            <a:ext cx="6692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5.</a:t>
            </a:r>
            <a:endParaRPr lang="en-NZ" sz="3600" b="1" dirty="0"/>
          </a:p>
        </p:txBody>
      </p:sp>
    </p:spTree>
    <p:extLst>
      <p:ext uri="{BB962C8B-B14F-4D97-AF65-F5344CB8AC3E}">
        <p14:creationId xmlns:p14="http://schemas.microsoft.com/office/powerpoint/2010/main" val="294087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Convex (Converging) Lens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321712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2F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Diminished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2F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Same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2F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Enlarged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Enlarged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75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CH 2013 RESOURCES\2013 PHY201\2013 WAVES\Lenses Ray diagram pics\u14l5ea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72" y="762000"/>
            <a:ext cx="747776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34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CH 2013 RESOURCES\2013 PHY201\2013 WAVES\Lenses Ray diagram pics\u14l5ea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7489952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35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CH 2013 RESOURCES\2013 PHY201\2013 WAVES\Lenses Ray diagram pics\u14l5ea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"/>
            <a:ext cx="7848600" cy="565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21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CH 2013 RESOURCES\2013 PHY201\2013 WAVES\Lenses Ray diagram pics\u14l5ea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0"/>
            <a:ext cx="7848600" cy="604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49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186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43087"/>
            <a:ext cx="83582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u="sng" dirty="0" smtClean="0">
                <a:solidFill>
                  <a:prstClr val="black"/>
                </a:solidFill>
              </a:rPr>
              <a:t>Convex </a:t>
            </a:r>
            <a:r>
              <a:rPr lang="en-NZ" sz="4400" b="1" u="sng" dirty="0">
                <a:solidFill>
                  <a:prstClr val="black"/>
                </a:solidFill>
              </a:rPr>
              <a:t>(converging) </a:t>
            </a:r>
            <a:r>
              <a:rPr lang="en-NZ" sz="4400" b="1" u="sng" dirty="0" smtClean="0">
                <a:solidFill>
                  <a:prstClr val="black"/>
                </a:solidFill>
              </a:rPr>
              <a:t>lenses</a:t>
            </a:r>
            <a:endParaRPr lang="en-NZ" sz="4400" b="1" u="sng" dirty="0">
              <a:solidFill>
                <a:prstClr val="black"/>
              </a:solidFill>
            </a:endParaRPr>
          </a:p>
          <a:p>
            <a:pPr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The image will be </a:t>
            </a:r>
            <a:r>
              <a:rPr lang="en-NZ" sz="3200" u="sng" dirty="0" smtClean="0">
                <a:solidFill>
                  <a:prstClr val="black"/>
                </a:solidFill>
              </a:rPr>
              <a:t>real</a:t>
            </a:r>
            <a:r>
              <a:rPr lang="en-NZ" sz="3200" dirty="0" smtClean="0">
                <a:solidFill>
                  <a:prstClr val="black"/>
                </a:solidFill>
              </a:rPr>
              <a:t> and </a:t>
            </a:r>
            <a:r>
              <a:rPr lang="en-NZ" sz="3200" u="sng" dirty="0">
                <a:solidFill>
                  <a:prstClr val="black"/>
                </a:solidFill>
              </a:rPr>
              <a:t>inverted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if the object is located </a:t>
            </a:r>
            <a:r>
              <a:rPr lang="en-NZ" sz="3200" b="1" dirty="0" smtClean="0">
                <a:solidFill>
                  <a:prstClr val="black"/>
                </a:solidFill>
              </a:rPr>
              <a:t>further away from the </a:t>
            </a:r>
            <a:r>
              <a:rPr lang="en-NZ" sz="3200" b="1" dirty="0">
                <a:solidFill>
                  <a:prstClr val="black"/>
                </a:solidFill>
              </a:rPr>
              <a:t>principal focus</a:t>
            </a:r>
            <a:r>
              <a:rPr lang="en-NZ" sz="3200" dirty="0">
                <a:solidFill>
                  <a:prstClr val="black"/>
                </a:solidFill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The image will be </a:t>
            </a:r>
            <a:r>
              <a:rPr lang="en-NZ" sz="3200" u="sng" dirty="0">
                <a:solidFill>
                  <a:prstClr val="black"/>
                </a:solidFill>
              </a:rPr>
              <a:t>virtual</a:t>
            </a:r>
            <a:r>
              <a:rPr lang="en-NZ" sz="3200" dirty="0">
                <a:solidFill>
                  <a:prstClr val="black"/>
                </a:solidFill>
              </a:rPr>
              <a:t>, </a:t>
            </a:r>
            <a:r>
              <a:rPr lang="en-NZ" sz="3200" u="sng" dirty="0">
                <a:solidFill>
                  <a:prstClr val="black"/>
                </a:solidFill>
              </a:rPr>
              <a:t>upright</a:t>
            </a:r>
            <a:r>
              <a:rPr lang="en-NZ" sz="3200" dirty="0">
                <a:solidFill>
                  <a:prstClr val="black"/>
                </a:solidFill>
              </a:rPr>
              <a:t> and </a:t>
            </a:r>
            <a:r>
              <a:rPr lang="en-NZ" sz="3200" u="sng" dirty="0">
                <a:solidFill>
                  <a:prstClr val="black"/>
                </a:solidFill>
              </a:rPr>
              <a:t>enlarged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if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the object is located between the </a:t>
            </a:r>
            <a:r>
              <a:rPr lang="en-NZ" sz="3200" b="1" dirty="0" smtClean="0">
                <a:solidFill>
                  <a:prstClr val="black"/>
                </a:solidFill>
              </a:rPr>
              <a:t>lens </a:t>
            </a:r>
            <a:r>
              <a:rPr lang="en-NZ" sz="3200" b="1" dirty="0">
                <a:solidFill>
                  <a:prstClr val="black"/>
                </a:solidFill>
              </a:rPr>
              <a:t>and the principal focus</a:t>
            </a:r>
            <a:r>
              <a:rPr lang="en-NZ" sz="3200" dirty="0" smtClean="0">
                <a:solidFill>
                  <a:prstClr val="black"/>
                </a:solidFill>
              </a:rPr>
              <a:t>.</a:t>
            </a:r>
            <a:endParaRPr lang="en-NZ" sz="4400" b="1" u="sng" dirty="0" smtClean="0">
              <a:solidFill>
                <a:prstClr val="black"/>
              </a:solidFill>
            </a:endParaRPr>
          </a:p>
          <a:p>
            <a:r>
              <a:rPr lang="en-NZ" sz="4400" b="1" u="sng" dirty="0" smtClean="0">
                <a:solidFill>
                  <a:prstClr val="black"/>
                </a:solidFill>
              </a:rPr>
              <a:t>Concave (diverging) lenses</a:t>
            </a:r>
          </a:p>
          <a:p>
            <a:pPr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C</a:t>
            </a:r>
            <a:r>
              <a:rPr lang="en-NZ" sz="3200" dirty="0" smtClean="0">
                <a:solidFill>
                  <a:prstClr val="black"/>
                </a:solidFill>
              </a:rPr>
              <a:t>oncave lenses </a:t>
            </a:r>
            <a:r>
              <a:rPr lang="en-NZ" sz="3200" b="1" u="sng" dirty="0" smtClean="0">
                <a:solidFill>
                  <a:prstClr val="black"/>
                </a:solidFill>
              </a:rPr>
              <a:t>always</a:t>
            </a:r>
            <a:r>
              <a:rPr lang="en-NZ" sz="3200" dirty="0" smtClean="0">
                <a:solidFill>
                  <a:prstClr val="black"/>
                </a:solidFill>
              </a:rPr>
              <a:t> produce </a:t>
            </a:r>
            <a:r>
              <a:rPr lang="en-NZ" sz="3200" b="1" u="sng" dirty="0" smtClean="0">
                <a:solidFill>
                  <a:prstClr val="black"/>
                </a:solidFill>
              </a:rPr>
              <a:t>virtual</a:t>
            </a:r>
            <a:r>
              <a:rPr lang="en-NZ" sz="3200" dirty="0" smtClean="0">
                <a:solidFill>
                  <a:prstClr val="black"/>
                </a:solidFill>
              </a:rPr>
              <a:t> images which are always </a:t>
            </a:r>
            <a:r>
              <a:rPr lang="en-NZ" sz="3200" b="1" u="sng" dirty="0" smtClean="0">
                <a:solidFill>
                  <a:prstClr val="black"/>
                </a:solidFill>
              </a:rPr>
              <a:t>upright</a:t>
            </a:r>
            <a:r>
              <a:rPr lang="en-NZ" sz="3200" dirty="0" smtClean="0">
                <a:solidFill>
                  <a:prstClr val="black"/>
                </a:solidFill>
              </a:rPr>
              <a:t> and </a:t>
            </a:r>
            <a:r>
              <a:rPr lang="en-NZ" sz="3200" b="1" u="sng" dirty="0" smtClean="0">
                <a:solidFill>
                  <a:prstClr val="black"/>
                </a:solidFill>
              </a:rPr>
              <a:t>smaller</a:t>
            </a:r>
            <a:r>
              <a:rPr lang="en-NZ" sz="3200" dirty="0" smtClean="0">
                <a:solidFill>
                  <a:prstClr val="black"/>
                </a:solidFill>
              </a:rPr>
              <a:t> than the object.</a:t>
            </a:r>
          </a:p>
        </p:txBody>
      </p:sp>
    </p:spTree>
    <p:extLst>
      <p:ext uri="{BB962C8B-B14F-4D97-AF65-F5344CB8AC3E}">
        <p14:creationId xmlns:p14="http://schemas.microsoft.com/office/powerpoint/2010/main" val="333490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NZ" b="1" dirty="0" smtClean="0"/>
              <a:t>Formulae ONE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219200"/>
            <a:ext cx="8715403" cy="5213350"/>
          </a:xfrm>
        </p:spPr>
        <p:txBody>
          <a:bodyPr>
            <a:noAutofit/>
          </a:bodyPr>
          <a:lstStyle/>
          <a:p>
            <a:pPr eaLnBrk="1" hangingPunct="1">
              <a:spcBef>
                <a:spcPts val="600"/>
              </a:spcBef>
            </a:pPr>
            <a:r>
              <a:rPr lang="en-NZ" sz="3600" b="1" dirty="0" smtClean="0"/>
              <a:t>Descartes’ Formula:</a:t>
            </a:r>
          </a:p>
          <a:p>
            <a:pPr eaLnBrk="1" hangingPunct="1">
              <a:spcBef>
                <a:spcPts val="600"/>
              </a:spcBef>
            </a:pPr>
            <a:endParaRPr lang="en-NZ" sz="3600" b="1" dirty="0" smtClean="0"/>
          </a:p>
          <a:p>
            <a:pPr eaLnBrk="1" hangingPunct="1">
              <a:spcBef>
                <a:spcPts val="600"/>
              </a:spcBef>
            </a:pPr>
            <a:r>
              <a:rPr lang="en-NZ" sz="3600" b="1" dirty="0" smtClean="0"/>
              <a:t>and:</a:t>
            </a:r>
          </a:p>
          <a:p>
            <a:pPr eaLnBrk="1" hangingPunct="1">
              <a:spcBef>
                <a:spcPts val="600"/>
              </a:spcBef>
              <a:buNone/>
            </a:pPr>
            <a:endParaRPr lang="en-NZ" sz="3600" b="1" dirty="0" smtClean="0"/>
          </a:p>
          <a:p>
            <a:pPr eaLnBrk="1" hangingPunct="1">
              <a:spcBef>
                <a:spcPts val="600"/>
              </a:spcBef>
            </a:pPr>
            <a:r>
              <a:rPr lang="en-NZ" sz="3600" b="1" i="1" dirty="0"/>
              <a:t>m</a:t>
            </a:r>
            <a:r>
              <a:rPr lang="en-NZ" sz="3600" b="1" i="1" dirty="0" smtClean="0"/>
              <a:t> </a:t>
            </a:r>
            <a:r>
              <a:rPr lang="en-NZ" sz="3600" b="1" dirty="0" smtClean="0"/>
              <a:t>= magnification factor</a:t>
            </a:r>
          </a:p>
          <a:p>
            <a:pPr eaLnBrk="1" hangingPunct="1">
              <a:spcBef>
                <a:spcPts val="600"/>
              </a:spcBef>
            </a:pPr>
            <a:r>
              <a:rPr lang="en-NZ" sz="3600" b="1" i="1" dirty="0"/>
              <a:t>h</a:t>
            </a:r>
            <a:r>
              <a:rPr lang="en-NZ" sz="3600" b="1" i="1" dirty="0" smtClean="0"/>
              <a:t> </a:t>
            </a:r>
            <a:r>
              <a:rPr lang="en-NZ" sz="3600" b="1" dirty="0" smtClean="0"/>
              <a:t>= height</a:t>
            </a:r>
          </a:p>
          <a:p>
            <a:pPr eaLnBrk="1" hangingPunct="1">
              <a:spcBef>
                <a:spcPts val="600"/>
              </a:spcBef>
            </a:pPr>
            <a:r>
              <a:rPr lang="en-NZ" sz="3600" b="1" i="1" dirty="0" smtClean="0"/>
              <a:t>d </a:t>
            </a:r>
            <a:r>
              <a:rPr lang="en-NZ" sz="3600" b="1" dirty="0" smtClean="0"/>
              <a:t>= distance </a:t>
            </a:r>
            <a:r>
              <a:rPr lang="en-NZ" sz="3600" b="1" u="sng" dirty="0" smtClean="0"/>
              <a:t>from </a:t>
            </a:r>
            <a:r>
              <a:rPr lang="en-NZ" sz="3600" b="1" u="sng" dirty="0" smtClean="0"/>
              <a:t>the </a:t>
            </a:r>
            <a:r>
              <a:rPr lang="en-NZ" sz="3600" b="1" u="sng" dirty="0" smtClean="0"/>
              <a:t>lens</a:t>
            </a:r>
            <a:r>
              <a:rPr lang="en-NZ" sz="3600" b="1" dirty="0" smtClean="0"/>
              <a:t> </a:t>
            </a:r>
            <a:endParaRPr lang="en-NZ" sz="3600" b="1" dirty="0" smtClean="0"/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980540872"/>
              </p:ext>
            </p:extLst>
          </p:nvPr>
        </p:nvGraphicFramePr>
        <p:xfrm>
          <a:off x="4792678" y="1162050"/>
          <a:ext cx="206533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Equation" r:id="rId3" imgW="825480" imgH="431640" progId="Equation.3">
                  <p:embed/>
                </p:oleObj>
              </mc:Choice>
              <mc:Fallback>
                <p:oleObj name="Equation" r:id="rId3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78" y="1162050"/>
                        <a:ext cx="2065338" cy="112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27186144"/>
              </p:ext>
            </p:extLst>
          </p:nvPr>
        </p:nvGraphicFramePr>
        <p:xfrm>
          <a:off x="1752600" y="2168525"/>
          <a:ext cx="238283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Equation" r:id="rId5" imgW="799920" imgH="431640" progId="Equation.3">
                  <p:embed/>
                </p:oleObj>
              </mc:Choice>
              <mc:Fallback>
                <p:oleObj name="Equation" r:id="rId5" imgW="79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168525"/>
                        <a:ext cx="2382837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99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565275"/>
            <a:ext cx="8643998" cy="422592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Newton’s Formula:</a:t>
            </a:r>
          </a:p>
          <a:p>
            <a:pPr eaLnBrk="1" hangingPunct="1">
              <a:lnSpc>
                <a:spcPct val="90000"/>
              </a:lnSpc>
            </a:pPr>
            <a:endParaRPr lang="en-NZ" sz="3600" b="1" dirty="0" smtClean="0"/>
          </a:p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and:</a:t>
            </a:r>
          </a:p>
          <a:p>
            <a:pPr eaLnBrk="1" hangingPunct="1">
              <a:lnSpc>
                <a:spcPct val="90000"/>
              </a:lnSpc>
            </a:pPr>
            <a:endParaRPr lang="en-NZ" sz="3600" b="1" dirty="0" smtClean="0"/>
          </a:p>
          <a:p>
            <a:pPr eaLnBrk="1" hangingPunct="1">
              <a:lnSpc>
                <a:spcPct val="90000"/>
              </a:lnSpc>
            </a:pPr>
            <a:r>
              <a:rPr lang="en-NZ" sz="3600" b="1" i="1" dirty="0" smtClean="0"/>
              <a:t>S </a:t>
            </a:r>
            <a:r>
              <a:rPr lang="en-NZ" sz="3600" b="1" dirty="0" smtClean="0"/>
              <a:t>= distance from </a:t>
            </a:r>
            <a:r>
              <a:rPr lang="en-NZ" sz="3600" b="1" dirty="0" smtClean="0"/>
              <a:t>the </a:t>
            </a:r>
            <a:r>
              <a:rPr lang="en-NZ" sz="3600" b="1" i="1" u="sng" dirty="0" smtClean="0"/>
              <a:t>focal </a:t>
            </a:r>
            <a:r>
              <a:rPr lang="en-NZ" sz="3600" b="1" i="1" u="sng" dirty="0" smtClean="0"/>
              <a:t>point</a:t>
            </a:r>
          </a:p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All distances are positive but care must be taken when calculating  </a:t>
            </a:r>
            <a:r>
              <a:rPr lang="en-NZ" sz="3600" b="1" i="1" dirty="0" smtClean="0"/>
              <a:t>S</a:t>
            </a:r>
            <a:r>
              <a:rPr lang="en-NZ" sz="3600" b="1" i="1" baseline="-25000" dirty="0" smtClean="0"/>
              <a:t>i</a:t>
            </a:r>
            <a:r>
              <a:rPr lang="en-NZ" sz="3600" b="1" i="1" baseline="30000" dirty="0" smtClean="0"/>
              <a:t>  </a:t>
            </a:r>
            <a:r>
              <a:rPr lang="en-NZ" sz="3600" b="1" dirty="0" smtClean="0"/>
              <a:t>or  </a:t>
            </a:r>
            <a:r>
              <a:rPr lang="en-NZ" sz="3600" b="1" i="1" dirty="0" smtClean="0"/>
              <a:t>S</a:t>
            </a:r>
            <a:r>
              <a:rPr lang="en-NZ" sz="3600" b="1" i="1" baseline="-25000" dirty="0" smtClean="0"/>
              <a:t>o</a:t>
            </a:r>
            <a:endParaRPr lang="en-NZ" sz="3600" b="1" dirty="0" smtClean="0"/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894892098"/>
              </p:ext>
            </p:extLst>
          </p:nvPr>
        </p:nvGraphicFramePr>
        <p:xfrm>
          <a:off x="4484710" y="1543025"/>
          <a:ext cx="2373306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4" name="Equation" r:id="rId3" imgW="622080" imgH="241200" progId="Equation.3">
                  <p:embed/>
                </p:oleObj>
              </mc:Choice>
              <mc:Fallback>
                <p:oleObj name="Equation" r:id="rId3" imgW="622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710" y="1543025"/>
                        <a:ext cx="2373306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548303993"/>
              </p:ext>
            </p:extLst>
          </p:nvPr>
        </p:nvGraphicFramePr>
        <p:xfrm>
          <a:off x="1643042" y="2536811"/>
          <a:ext cx="2909888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Equation" r:id="rId5" imgW="1104840" imgH="431640" progId="Equation.3">
                  <p:embed/>
                </p:oleObj>
              </mc:Choice>
              <mc:Fallback>
                <p:oleObj name="Equation" r:id="rId5" imgW="1104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2536811"/>
                        <a:ext cx="2909888" cy="1182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NZ" sz="4400" b="1" dirty="0" smtClean="0">
                <a:solidFill>
                  <a:prstClr val="black"/>
                </a:solidFill>
              </a:rPr>
              <a:t>Formulae TWO</a:t>
            </a:r>
          </a:p>
        </p:txBody>
      </p:sp>
    </p:spTree>
    <p:extLst>
      <p:ext uri="{BB962C8B-B14F-4D97-AF65-F5344CB8AC3E}">
        <p14:creationId xmlns:p14="http://schemas.microsoft.com/office/powerpoint/2010/main" val="34987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228600"/>
            <a:ext cx="88392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f</a:t>
            </a:r>
            <a:r>
              <a:rPr lang="en-US" sz="3200" b="1" dirty="0" smtClean="0">
                <a:solidFill>
                  <a:prstClr val="black"/>
                </a:solidFill>
              </a:rPr>
              <a:t>  is + if the lens is convex (converging)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f</a:t>
            </a:r>
            <a:r>
              <a:rPr lang="en-US" sz="3200" b="1" dirty="0" smtClean="0">
                <a:solidFill>
                  <a:prstClr val="black"/>
                </a:solidFill>
              </a:rPr>
              <a:t>  is </a:t>
            </a:r>
            <a:r>
              <a:rPr lang="en-US" sz="3200" b="1" dirty="0" smtClean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200" b="1" dirty="0" smtClean="0">
                <a:solidFill>
                  <a:prstClr val="black"/>
                </a:solidFill>
              </a:rPr>
              <a:t> if the lens is concave (diverging)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d</a:t>
            </a:r>
            <a:r>
              <a:rPr lang="en-US" sz="32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200" b="1" dirty="0" smtClean="0">
                <a:solidFill>
                  <a:prstClr val="black"/>
                </a:solidFill>
              </a:rPr>
              <a:t>  is + if the image is real and located on the opposite side of the lens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d</a:t>
            </a:r>
            <a:r>
              <a:rPr lang="en-US" sz="32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200" b="1" dirty="0" smtClean="0">
                <a:solidFill>
                  <a:prstClr val="black"/>
                </a:solidFill>
              </a:rPr>
              <a:t>  is </a:t>
            </a:r>
            <a:r>
              <a:rPr lang="en-US" sz="3200" b="1" dirty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200" b="1" dirty="0" smtClean="0">
                <a:solidFill>
                  <a:prstClr val="black"/>
                </a:solidFill>
              </a:rPr>
              <a:t> if the image is virtual and located on the object’s side of the lens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h</a:t>
            </a:r>
            <a:r>
              <a:rPr lang="en-US" sz="32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200" b="1" dirty="0" smtClean="0">
                <a:solidFill>
                  <a:prstClr val="black"/>
                </a:solidFill>
              </a:rPr>
              <a:t>  is + if the image is upright/virtual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h</a:t>
            </a:r>
            <a:r>
              <a:rPr lang="en-US" sz="32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200" b="1" dirty="0" smtClean="0">
                <a:solidFill>
                  <a:prstClr val="black"/>
                </a:solidFill>
              </a:rPr>
              <a:t>  is </a:t>
            </a:r>
            <a:r>
              <a:rPr lang="en-US" sz="3200" b="1" dirty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200" b="1" dirty="0" smtClean="0">
                <a:solidFill>
                  <a:prstClr val="black"/>
                </a:solidFill>
              </a:rPr>
              <a:t> if the image is inverted/real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200" b="1" i="1" dirty="0" smtClean="0">
                <a:solidFill>
                  <a:prstClr val="black"/>
                </a:solidFill>
              </a:rPr>
              <a:t>m</a:t>
            </a:r>
            <a:r>
              <a:rPr lang="en-US" sz="3200" b="1" dirty="0" smtClean="0">
                <a:solidFill>
                  <a:prstClr val="black"/>
                </a:solidFill>
              </a:rPr>
              <a:t> &gt; 1  if the image is enlarged</a:t>
            </a:r>
            <a:endParaRPr lang="en-NZ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10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81000"/>
            <a:ext cx="78867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29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7696200" cy="5885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9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96975"/>
            <a:ext cx="44100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323850" y="-26988"/>
            <a:ext cx="8229600" cy="1143001"/>
          </a:xfrm>
        </p:spPr>
        <p:txBody>
          <a:bodyPr/>
          <a:lstStyle/>
          <a:p>
            <a:r>
              <a:rPr lang="en-NZ" sz="2400" smtClean="0"/>
              <a:t>Examine the outside of the eye.</a:t>
            </a:r>
            <a:br>
              <a:rPr lang="en-NZ" sz="2400" smtClean="0"/>
            </a:br>
            <a:r>
              <a:rPr lang="en-NZ" sz="2400" smtClean="0"/>
              <a:t>How many parts of the eye can you identify?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331913" y="4941888"/>
            <a:ext cx="6624637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2400" b="1" dirty="0">
                <a:solidFill>
                  <a:prstClr val="black"/>
                </a:solidFill>
              </a:rPr>
              <a:t>Sclera</a:t>
            </a:r>
            <a:r>
              <a:rPr lang="en-NZ" sz="2400" dirty="0">
                <a:solidFill>
                  <a:prstClr val="black"/>
                </a:solidFill>
              </a:rPr>
              <a:t>:	the white, tough, outer covering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2400" b="1" dirty="0">
                <a:solidFill>
                  <a:prstClr val="black"/>
                </a:solidFill>
              </a:rPr>
              <a:t>Cornea</a:t>
            </a:r>
            <a:r>
              <a:rPr lang="en-NZ" sz="2400" dirty="0">
                <a:solidFill>
                  <a:prstClr val="black"/>
                </a:solidFill>
              </a:rPr>
              <a:t>: the clear covering over the front of the eye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2400" b="1" dirty="0">
                <a:solidFill>
                  <a:prstClr val="black"/>
                </a:solidFill>
              </a:rPr>
              <a:t>Iris</a:t>
            </a:r>
            <a:r>
              <a:rPr lang="en-NZ" sz="2400" dirty="0">
                <a:solidFill>
                  <a:prstClr val="black"/>
                </a:solidFill>
              </a:rPr>
              <a:t>: the coloured part of the eye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2400" b="1" dirty="0">
                <a:solidFill>
                  <a:prstClr val="black"/>
                </a:solidFill>
              </a:rPr>
              <a:t>Pupil</a:t>
            </a:r>
            <a:r>
              <a:rPr lang="en-NZ" sz="2400" dirty="0">
                <a:solidFill>
                  <a:prstClr val="black"/>
                </a:solidFill>
              </a:rPr>
              <a:t>: the dark oval in the middle of the iris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827088" y="60213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NZ" i="1" dirty="0">
                <a:solidFill>
                  <a:prstClr val="black"/>
                </a:solidFill>
              </a:rPr>
              <a:t>Source:  adapted from www. http://www.exploratorium.edu</a:t>
            </a:r>
          </a:p>
        </p:txBody>
      </p:sp>
    </p:spTree>
    <p:extLst>
      <p:ext uri="{BB962C8B-B14F-4D97-AF65-F5344CB8AC3E}">
        <p14:creationId xmlns:p14="http://schemas.microsoft.com/office/powerpoint/2010/main" val="172749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3434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8913"/>
            <a:ext cx="43053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itle 1"/>
          <p:cNvSpPr txBox="1">
            <a:spLocks/>
          </p:cNvSpPr>
          <p:nvPr/>
        </p:nvSpPr>
        <p:spPr bwMode="auto">
          <a:xfrm>
            <a:off x="4716463" y="3500438"/>
            <a:ext cx="439261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Cut around the middle of the eye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You’ll end up with two halves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Remove the </a:t>
            </a:r>
            <a:r>
              <a:rPr lang="en-NZ" sz="2400" b="1" i="1" smtClean="0">
                <a:solidFill>
                  <a:prstClr val="black"/>
                </a:solidFill>
                <a:latin typeface="Calibri" pitchFamily="34" charset="0"/>
              </a:rPr>
              <a:t>cornea</a:t>
            </a: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 from the front half and place it on the cutting board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Try cutting through the cornea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       – why is it so strong?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z="24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50825" y="3500438"/>
            <a:ext cx="43926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en-NZ" sz="2400" dirty="0">
                <a:solidFill>
                  <a:prstClr val="black"/>
                </a:solidFill>
              </a:rPr>
              <a:t>Make an incision in the </a:t>
            </a:r>
            <a:r>
              <a:rPr lang="en-NZ" sz="2400" b="1" i="1" dirty="0">
                <a:solidFill>
                  <a:prstClr val="black"/>
                </a:solidFill>
              </a:rPr>
              <a:t>sclera</a:t>
            </a:r>
            <a:r>
              <a:rPr lang="en-NZ" sz="2400" dirty="0">
                <a:solidFill>
                  <a:prstClr val="black"/>
                </a:solidFill>
              </a:rPr>
              <a:t>      in the middle of the eye</a:t>
            </a:r>
          </a:p>
        </p:txBody>
      </p:sp>
    </p:spTree>
    <p:extLst>
      <p:ext uri="{BB962C8B-B14F-4D97-AF65-F5344CB8AC3E}">
        <p14:creationId xmlns:p14="http://schemas.microsoft.com/office/powerpoint/2010/main" val="68081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141288"/>
            <a:ext cx="4219575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8913"/>
            <a:ext cx="447198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itle 1"/>
          <p:cNvSpPr txBox="1">
            <a:spLocks/>
          </p:cNvSpPr>
          <p:nvPr/>
        </p:nvSpPr>
        <p:spPr bwMode="auto">
          <a:xfrm>
            <a:off x="4716463" y="3429000"/>
            <a:ext cx="439261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Remove the </a:t>
            </a:r>
            <a:r>
              <a:rPr lang="en-NZ" sz="2400" b="1" i="1" smtClean="0">
                <a:solidFill>
                  <a:prstClr val="black"/>
                </a:solidFill>
                <a:latin typeface="Calibri" pitchFamily="34" charset="0"/>
              </a:rPr>
              <a:t>lens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NZ" sz="2400" smtClean="0">
                <a:solidFill>
                  <a:prstClr val="black"/>
                </a:solidFill>
                <a:latin typeface="Calibri" pitchFamily="34" charset="0"/>
              </a:rPr>
              <a:t>It is a clear lump about the size and shape of a squashed marble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NZ" sz="24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250825" y="3429000"/>
            <a:ext cx="43926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en-NZ" sz="2400" dirty="0">
                <a:solidFill>
                  <a:prstClr val="black"/>
                </a:solidFill>
              </a:rPr>
              <a:t>Pull out the </a:t>
            </a:r>
            <a:r>
              <a:rPr lang="en-NZ" sz="2400" b="1" i="1" dirty="0">
                <a:solidFill>
                  <a:prstClr val="black"/>
                </a:solidFill>
              </a:rPr>
              <a:t>iris</a:t>
            </a:r>
            <a:r>
              <a:rPr lang="en-NZ" sz="2400" dirty="0">
                <a:solidFill>
                  <a:prstClr val="black"/>
                </a:solidFill>
              </a:rPr>
              <a:t> – it should be between the cornea and the lens, but may have stayed with the back of the eye</a:t>
            </a:r>
          </a:p>
          <a:p>
            <a:pPr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en-NZ" sz="2400" dirty="0">
                <a:solidFill>
                  <a:prstClr val="black"/>
                </a:solidFill>
              </a:rPr>
              <a:t>The hole in the centre of the iris is the </a:t>
            </a:r>
            <a:r>
              <a:rPr lang="en-NZ" sz="2400" b="1" i="1" dirty="0">
                <a:solidFill>
                  <a:prstClr val="black"/>
                </a:solidFill>
              </a:rPr>
              <a:t>pupil</a:t>
            </a:r>
            <a:r>
              <a:rPr lang="en-NZ" sz="2400" dirty="0">
                <a:solidFill>
                  <a:prstClr val="black"/>
                </a:solidFill>
              </a:rPr>
              <a:t>, which lets light into the eye </a:t>
            </a:r>
          </a:p>
        </p:txBody>
      </p:sp>
    </p:spTree>
    <p:extLst>
      <p:ext uri="{BB962C8B-B14F-4D97-AF65-F5344CB8AC3E}">
        <p14:creationId xmlns:p14="http://schemas.microsoft.com/office/powerpoint/2010/main" val="320042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527</Words>
  <Application>Microsoft Office PowerPoint</Application>
  <PresentationFormat>On-screen Show (4:3)</PresentationFormat>
  <Paragraphs>104</Paragraphs>
  <Slides>43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1_Office Theme</vt:lpstr>
      <vt:lpstr>Office Theme</vt:lpstr>
      <vt:lpstr>2_Office Theme</vt:lpstr>
      <vt:lpstr>3_Office Theme</vt:lpstr>
      <vt:lpstr>4_Office Theme</vt:lpstr>
      <vt:lpstr>5_Office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Examine the outside of the eye. How many parts of the eye can you identify?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Formulae ONE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Chu</dc:creator>
  <cp:lastModifiedBy>David Chu</cp:lastModifiedBy>
  <cp:revision>41</cp:revision>
  <dcterms:created xsi:type="dcterms:W3CDTF">2006-08-16T00:00:00Z</dcterms:created>
  <dcterms:modified xsi:type="dcterms:W3CDTF">2013-03-17T02:12:09Z</dcterms:modified>
</cp:coreProperties>
</file>